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81778" autoAdjust="0"/>
  </p:normalViewPr>
  <p:slideViewPr>
    <p:cSldViewPr snapToGrid="0">
      <p:cViewPr>
        <p:scale>
          <a:sx n="66" d="100"/>
          <a:sy n="66" d="100"/>
        </p:scale>
        <p:origin x="-900"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20FA98-DC0D-4F9F-8E81-EFF4090AEDF1}" type="datetimeFigureOut">
              <a:rPr lang="en-US" smtClean="0"/>
              <a:t>3/17/2020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24299F-C2E4-484C-8E9C-59CF402426AC}" type="slidenum">
              <a:rPr lang="en-US" smtClean="0"/>
              <a:t>‹#›</a:t>
            </a:fld>
            <a:endParaRPr lang="en-US"/>
          </a:p>
        </p:txBody>
      </p:sp>
    </p:spTree>
    <p:extLst>
      <p:ext uri="{BB962C8B-B14F-4D97-AF65-F5344CB8AC3E}">
        <p14:creationId xmlns:p14="http://schemas.microsoft.com/office/powerpoint/2010/main" val="2385825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presentation will </a:t>
            </a:r>
            <a:r>
              <a:rPr lang="en-US" sz="1200" b="0" i="0" kern="1200" dirty="0" smtClean="0">
                <a:solidFill>
                  <a:schemeClr val="tx1"/>
                </a:solidFill>
                <a:effectLst/>
                <a:latin typeface="Times New Roman" pitchFamily="18" charset="0"/>
                <a:ea typeface="+mn-ea"/>
                <a:cs typeface="Times New Roman" pitchFamily="18" charset="0"/>
              </a:rPr>
              <a:t>compare and contrast four market structures,</a:t>
            </a:r>
            <a:r>
              <a:rPr lang="en-US" sz="1200" b="0" i="0" kern="1200" baseline="0" dirty="0" smtClean="0">
                <a:solidFill>
                  <a:schemeClr val="tx1"/>
                </a:solidFill>
                <a:effectLst/>
                <a:latin typeface="Times New Roman" pitchFamily="18" charset="0"/>
                <a:ea typeface="+mn-ea"/>
                <a:cs typeface="Times New Roman" pitchFamily="18" charset="0"/>
              </a:rPr>
              <a:t> </a:t>
            </a:r>
            <a:r>
              <a:rPr lang="en-US" sz="1200" b="0" i="0" kern="1200" dirty="0" smtClean="0">
                <a:solidFill>
                  <a:schemeClr val="tx1"/>
                </a:solidFill>
                <a:effectLst/>
                <a:latin typeface="Times New Roman" pitchFamily="18" charset="0"/>
                <a:ea typeface="+mn-ea"/>
                <a:cs typeface="Times New Roman" pitchFamily="18" charset="0"/>
              </a:rPr>
              <a:t>give examples of two health services in Saudi Arabia</a:t>
            </a:r>
            <a:r>
              <a:rPr lang="en-US" sz="1200" b="0" i="0" kern="1200" baseline="0" dirty="0" smtClean="0">
                <a:solidFill>
                  <a:schemeClr val="tx1"/>
                </a:solidFill>
                <a:effectLst/>
                <a:latin typeface="Times New Roman" pitchFamily="18" charset="0"/>
                <a:ea typeface="+mn-ea"/>
                <a:cs typeface="Times New Roman" pitchFamily="18" charset="0"/>
              </a:rPr>
              <a:t> </a:t>
            </a:r>
            <a:r>
              <a:rPr lang="en-US" sz="1200" b="0" i="0" kern="1200" dirty="0" smtClean="0">
                <a:solidFill>
                  <a:schemeClr val="tx1"/>
                </a:solidFill>
                <a:effectLst/>
                <a:latin typeface="Times New Roman" pitchFamily="18" charset="0"/>
                <a:ea typeface="+mn-ea"/>
                <a:cs typeface="Times New Roman" pitchFamily="18" charset="0"/>
              </a:rPr>
              <a:t>or another country for every market structure,</a:t>
            </a:r>
            <a:r>
              <a:rPr lang="en-US" sz="1200" b="0" i="0" kern="1200" baseline="0" dirty="0" smtClean="0">
                <a:solidFill>
                  <a:schemeClr val="tx1"/>
                </a:solidFill>
                <a:effectLst/>
                <a:latin typeface="Times New Roman" pitchFamily="18" charset="0"/>
                <a:ea typeface="+mn-ea"/>
                <a:cs typeface="Times New Roman" pitchFamily="18" charset="0"/>
              </a:rPr>
              <a:t> a</a:t>
            </a:r>
            <a:r>
              <a:rPr lang="en-US" sz="1200" b="0" i="0" kern="1200" dirty="0" smtClean="0">
                <a:solidFill>
                  <a:schemeClr val="tx1"/>
                </a:solidFill>
                <a:effectLst/>
                <a:latin typeface="Times New Roman" pitchFamily="18" charset="0"/>
                <a:ea typeface="+mn-ea"/>
                <a:cs typeface="Times New Roman" pitchFamily="18" charset="0"/>
              </a:rPr>
              <a:t>nalyze the market share, pricing and output decisions</a:t>
            </a:r>
            <a:r>
              <a:rPr lang="en-US" sz="1200" b="0" i="0" kern="1200" baseline="0" dirty="0" smtClean="0">
                <a:solidFill>
                  <a:schemeClr val="tx1"/>
                </a:solidFill>
                <a:effectLst/>
                <a:latin typeface="Times New Roman" pitchFamily="18" charset="0"/>
                <a:ea typeface="+mn-ea"/>
                <a:cs typeface="Times New Roman" pitchFamily="18" charset="0"/>
              </a:rPr>
              <a:t> as well as</a:t>
            </a:r>
            <a:r>
              <a:rPr lang="en-US" sz="1200" b="0" i="0" kern="1200" dirty="0" smtClean="0">
                <a:solidFill>
                  <a:schemeClr val="tx1"/>
                </a:solidFill>
                <a:effectLst/>
                <a:latin typeface="Times New Roman" pitchFamily="18" charset="0"/>
                <a:ea typeface="+mn-ea"/>
                <a:cs typeface="Times New Roman" pitchFamily="18" charset="0"/>
              </a:rPr>
              <a:t> other relevant market factors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A24299F-C2E4-484C-8E9C-59CF402426AC}" type="slidenum">
              <a:rPr lang="en-US" smtClean="0"/>
              <a:t>1</a:t>
            </a:fld>
            <a:endParaRPr lang="en-US"/>
          </a:p>
        </p:txBody>
      </p:sp>
    </p:spTree>
    <p:extLst>
      <p:ext uri="{BB962C8B-B14F-4D97-AF65-F5344CB8AC3E}">
        <p14:creationId xmlns:p14="http://schemas.microsoft.com/office/powerpoint/2010/main" val="581671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A perfect competition market is a type of market structure where competition is at its extreme possible level. A perfect competition market has several characteristics such as customers knowing the market, consumers and producers make rational decisions for their benefits, goods produced are identical, no government regulations, and there are many firms in the market. The perfect competition market has a large number of producers; hence the market is shared equally because all producers have ideal information about the market. All the firms are price takers, and therefore market share cannot be influenced by market share. Similarly, firms are free to enter and exit the market without any cost. Alternatively, the output decision is based on the producer's efficient use of available use of labor, land, and management skills (Azevedo &amp; Gottlieb, 2017).</a:t>
            </a:r>
          </a:p>
          <a:p>
            <a:endParaRPr lang="en-US" dirty="0"/>
          </a:p>
        </p:txBody>
      </p:sp>
      <p:sp>
        <p:nvSpPr>
          <p:cNvPr id="4" name="Slide Number Placeholder 3"/>
          <p:cNvSpPr>
            <a:spLocks noGrp="1"/>
          </p:cNvSpPr>
          <p:nvPr>
            <p:ph type="sldNum" sz="quarter" idx="5"/>
          </p:nvPr>
        </p:nvSpPr>
        <p:spPr/>
        <p:txBody>
          <a:bodyPr/>
          <a:lstStyle/>
          <a:p>
            <a:fld id="{7A24299F-C2E4-484C-8E9C-59CF402426AC}" type="slidenum">
              <a:rPr lang="en-US" smtClean="0"/>
              <a:t>2</a:t>
            </a:fld>
            <a:endParaRPr lang="en-US"/>
          </a:p>
        </p:txBody>
      </p:sp>
    </p:spTree>
    <p:extLst>
      <p:ext uri="{BB962C8B-B14F-4D97-AF65-F5344CB8AC3E}">
        <p14:creationId xmlns:p14="http://schemas.microsoft.com/office/powerpoint/2010/main" val="580581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Preventive care is a type of health service that is intended to defend individuals against health emergencies. Many people undergo some changes in their bodies without their knowledge; therefore, through understanding what is going on, they need to have preventive care. Currently, Saudi Arabia offers free preventive care to patients and hence making it a perfectly competitive market for the service. One can enter or get out of the market at their own will and without a cost. Similarly, nutritional support is also critical in health service. The demand for nutritional support also allows healthcare providers to decide on a price, and also the consumers have knowledge about the service.</a:t>
            </a:r>
          </a:p>
          <a:p>
            <a:endParaRPr lang="en-US" dirty="0"/>
          </a:p>
        </p:txBody>
      </p:sp>
      <p:sp>
        <p:nvSpPr>
          <p:cNvPr id="4" name="Slide Number Placeholder 3"/>
          <p:cNvSpPr>
            <a:spLocks noGrp="1"/>
          </p:cNvSpPr>
          <p:nvPr>
            <p:ph type="sldNum" sz="quarter" idx="5"/>
          </p:nvPr>
        </p:nvSpPr>
        <p:spPr/>
        <p:txBody>
          <a:bodyPr/>
          <a:lstStyle/>
          <a:p>
            <a:fld id="{7A24299F-C2E4-484C-8E9C-59CF402426AC}" type="slidenum">
              <a:rPr lang="en-US" smtClean="0"/>
              <a:t>3</a:t>
            </a:fld>
            <a:endParaRPr lang="en-US"/>
          </a:p>
        </p:txBody>
      </p:sp>
    </p:spTree>
    <p:extLst>
      <p:ext uri="{BB962C8B-B14F-4D97-AF65-F5344CB8AC3E}">
        <p14:creationId xmlns:p14="http://schemas.microsoft.com/office/powerpoint/2010/main" val="3412944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Monopolistic competition is a type of market structure that allows syndicates both competitive and a monopoly market. Market share in the monopolistic market is allocatively because there are many firms in the market which do sell products that are differentiated. Unlike the perfect competition market where products are identical, in monopolistic products are easily differentiated through branding. Pricing of the products is inelastic because of the difference in products available in the market makes the firms to decide on their prices based on demand. Firms are free to enter and exit the market with specific preferences as well as profits being made in the short term basis because firms need to convince customers that their product is different from the others and is the best (Sá, 2015).</a:t>
            </a:r>
          </a:p>
          <a:p>
            <a:endParaRPr lang="en-US" dirty="0"/>
          </a:p>
        </p:txBody>
      </p:sp>
      <p:sp>
        <p:nvSpPr>
          <p:cNvPr id="4" name="Slide Number Placeholder 3"/>
          <p:cNvSpPr>
            <a:spLocks noGrp="1"/>
          </p:cNvSpPr>
          <p:nvPr>
            <p:ph type="sldNum" sz="quarter" idx="5"/>
          </p:nvPr>
        </p:nvSpPr>
        <p:spPr/>
        <p:txBody>
          <a:bodyPr/>
          <a:lstStyle/>
          <a:p>
            <a:fld id="{7A24299F-C2E4-484C-8E9C-59CF402426AC}" type="slidenum">
              <a:rPr lang="en-US" smtClean="0"/>
              <a:t>4</a:t>
            </a:fld>
            <a:endParaRPr lang="en-US"/>
          </a:p>
        </p:txBody>
      </p:sp>
    </p:spTree>
    <p:extLst>
      <p:ext uri="{BB962C8B-B14F-4D97-AF65-F5344CB8AC3E}">
        <p14:creationId xmlns:p14="http://schemas.microsoft.com/office/powerpoint/2010/main" val="249645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Prenatal care is a type of health service offered to pregnant mothers, and it involves regular check-ups to allow the prevention of potential health problems. The pregnancy period is a very critical situation for women; therefore, to be able to secure lives, health providers need to offer their services in the best way possible. Nurses and doctors use their professional approach to provide prenatal services; however, some people still would like to be performed check-ups by midwives. On the other hand, many organizations offer substance abuse treatment; nonetheless, people will select which they feel the services provided is best for their people and values the cost needed.</a:t>
            </a:r>
          </a:p>
          <a:p>
            <a:endParaRPr lang="en-US" dirty="0"/>
          </a:p>
        </p:txBody>
      </p:sp>
      <p:sp>
        <p:nvSpPr>
          <p:cNvPr id="4" name="Slide Number Placeholder 3"/>
          <p:cNvSpPr>
            <a:spLocks noGrp="1"/>
          </p:cNvSpPr>
          <p:nvPr>
            <p:ph type="sldNum" sz="quarter" idx="5"/>
          </p:nvPr>
        </p:nvSpPr>
        <p:spPr/>
        <p:txBody>
          <a:bodyPr/>
          <a:lstStyle/>
          <a:p>
            <a:fld id="{7A24299F-C2E4-484C-8E9C-59CF402426AC}" type="slidenum">
              <a:rPr lang="en-US" smtClean="0"/>
              <a:t>5</a:t>
            </a:fld>
            <a:endParaRPr lang="en-US"/>
          </a:p>
        </p:txBody>
      </p:sp>
    </p:spTree>
    <p:extLst>
      <p:ext uri="{BB962C8B-B14F-4D97-AF65-F5344CB8AC3E}">
        <p14:creationId xmlns:p14="http://schemas.microsoft.com/office/powerpoint/2010/main" val="1934731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An oligopoly market structure is where few firms dominate the market. Firms dominating the market may be big or small, but they don't have a very high competition as they are the ones leading in the market. Therefore, the market share of the firms is shared among very few firms. The market in an oligopoly market structure is said to be concentrated because despite some firms dominating the market, there are still other small firms in the market. The product used in the market is both identical and differentiated products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Geras’kin</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&amp;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Chkhartishvili</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2017). Firms in an oligopoly market work in maintaining their control of the market thus, they keep barriers to the entrance in the market. Pricing is determined by the firms based on the demand of the product as well as when another firm needs to enter the market. Dominating firms might decide to reduce prices to pose a challenge to the firm entering the market.</a:t>
            </a:r>
          </a:p>
          <a:p>
            <a:endParaRPr lang="en-US" dirty="0"/>
          </a:p>
        </p:txBody>
      </p:sp>
      <p:sp>
        <p:nvSpPr>
          <p:cNvPr id="4" name="Slide Number Placeholder 3"/>
          <p:cNvSpPr>
            <a:spLocks noGrp="1"/>
          </p:cNvSpPr>
          <p:nvPr>
            <p:ph type="sldNum" sz="quarter" idx="5"/>
          </p:nvPr>
        </p:nvSpPr>
        <p:spPr/>
        <p:txBody>
          <a:bodyPr/>
          <a:lstStyle/>
          <a:p>
            <a:fld id="{7A24299F-C2E4-484C-8E9C-59CF402426AC}" type="slidenum">
              <a:rPr lang="en-US" smtClean="0"/>
              <a:t>6</a:t>
            </a:fld>
            <a:endParaRPr lang="en-US"/>
          </a:p>
        </p:txBody>
      </p:sp>
    </p:spTree>
    <p:extLst>
      <p:ext uri="{BB962C8B-B14F-4D97-AF65-F5344CB8AC3E}">
        <p14:creationId xmlns:p14="http://schemas.microsoft.com/office/powerpoint/2010/main" val="3191125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Laboratory services are vital in healthcare; therefore, they help in performing clinical pathology tests and doing clinical specimens in finding information about the health of a patient to help in treatment, diagnosis, and prevention of disease. There are several small laboratories around the country, however, the dominating laboratory are government sponsored hospitals and set the price at a minimal cost than other labs. To enter the market of offering laboratory and diagnostic services is not easy because it will require the new firm to use a lot of money investing in advertisement. Pharmaceutical care is also a very critical care is the practice where a practitioner is responsible for helping a patient to be committed to their drugs and is in control of drug therapy hence attaining positive results.</a:t>
            </a:r>
          </a:p>
          <a:p>
            <a:endParaRPr lang="en-US" dirty="0"/>
          </a:p>
        </p:txBody>
      </p:sp>
      <p:sp>
        <p:nvSpPr>
          <p:cNvPr id="4" name="Slide Number Placeholder 3"/>
          <p:cNvSpPr>
            <a:spLocks noGrp="1"/>
          </p:cNvSpPr>
          <p:nvPr>
            <p:ph type="sldNum" sz="quarter" idx="5"/>
          </p:nvPr>
        </p:nvSpPr>
        <p:spPr/>
        <p:txBody>
          <a:bodyPr/>
          <a:lstStyle/>
          <a:p>
            <a:fld id="{7A24299F-C2E4-484C-8E9C-59CF402426AC}" type="slidenum">
              <a:rPr lang="en-US" smtClean="0"/>
              <a:t>7</a:t>
            </a:fld>
            <a:endParaRPr lang="en-US"/>
          </a:p>
        </p:txBody>
      </p:sp>
    </p:spTree>
    <p:extLst>
      <p:ext uri="{BB962C8B-B14F-4D97-AF65-F5344CB8AC3E}">
        <p14:creationId xmlns:p14="http://schemas.microsoft.com/office/powerpoint/2010/main" val="3450675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A monopoly market is a market structure that is surrounded by factors such as ownership of resources, high capital needed to start the firm, government license, and copyright, and patent rights makes it hard for other firms to enter the market. These factors create restrictions for other firms to enter the market, therefore in a monopolistic market there is only one firm that has dominated the market. Similarly, the firm in the market is the only supplier and produces only one product with no competitor in the market. Since the firm is the controller in the market it can control the price of a product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Roesler</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&amp;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Szentes</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2017). Customers and other retailers do not have much information about the product.</a:t>
            </a:r>
          </a:p>
          <a:p>
            <a:endParaRPr lang="en-US" dirty="0"/>
          </a:p>
        </p:txBody>
      </p:sp>
      <p:sp>
        <p:nvSpPr>
          <p:cNvPr id="4" name="Slide Number Placeholder 3"/>
          <p:cNvSpPr>
            <a:spLocks noGrp="1"/>
          </p:cNvSpPr>
          <p:nvPr>
            <p:ph type="sldNum" sz="quarter" idx="5"/>
          </p:nvPr>
        </p:nvSpPr>
        <p:spPr/>
        <p:txBody>
          <a:bodyPr/>
          <a:lstStyle/>
          <a:p>
            <a:fld id="{7A24299F-C2E4-484C-8E9C-59CF402426AC}" type="slidenum">
              <a:rPr lang="en-US" smtClean="0"/>
              <a:t>8</a:t>
            </a:fld>
            <a:endParaRPr lang="en-US"/>
          </a:p>
        </p:txBody>
      </p:sp>
    </p:spTree>
    <p:extLst>
      <p:ext uri="{BB962C8B-B14F-4D97-AF65-F5344CB8AC3E}">
        <p14:creationId xmlns:p14="http://schemas.microsoft.com/office/powerpoint/2010/main" val="309006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Emergency medical services in Saudi Arabia offers out-of-hospital acute medical care, for the case of saving patients with serious emergencies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AlShammari</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et al., 2017). The purpose of every government is to ensure a reliable health care provided to their patients; therefore, emergency service is important to the citizen of Saudi Arabia. The service is not easy to start because of the high capital needed to buy the ambulances and other assets needed to start performing emergency services. Highly trained medical personnel are also required as patient conditions is always severe therefore working with a person who can work under minimum pressure. Alternatively, medical insurance services also offer their insurance cover services to people and are the only to provide the service to the people. </a:t>
            </a:r>
          </a:p>
          <a:p>
            <a:endParaRPr lang="en-US" dirty="0"/>
          </a:p>
        </p:txBody>
      </p:sp>
      <p:sp>
        <p:nvSpPr>
          <p:cNvPr id="4" name="Slide Number Placeholder 3"/>
          <p:cNvSpPr>
            <a:spLocks noGrp="1"/>
          </p:cNvSpPr>
          <p:nvPr>
            <p:ph type="sldNum" sz="quarter" idx="5"/>
          </p:nvPr>
        </p:nvSpPr>
        <p:spPr/>
        <p:txBody>
          <a:bodyPr/>
          <a:lstStyle/>
          <a:p>
            <a:fld id="{7A24299F-C2E4-484C-8E9C-59CF402426AC}" type="slidenum">
              <a:rPr lang="en-US" smtClean="0"/>
              <a:t>9</a:t>
            </a:fld>
            <a:endParaRPr lang="en-US"/>
          </a:p>
        </p:txBody>
      </p:sp>
    </p:spTree>
    <p:extLst>
      <p:ext uri="{BB962C8B-B14F-4D97-AF65-F5344CB8AC3E}">
        <p14:creationId xmlns:p14="http://schemas.microsoft.com/office/powerpoint/2010/main" val="7241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43FE6F3-2B99-4FC9-B801-C3F93C4D3FE3}" type="datetimeFigureOut">
              <a:rPr lang="en-US" smtClean="0"/>
              <a:t>3/17/2020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CCFD6-D2D6-4F5B-9E96-C80D1557C282}" type="slidenum">
              <a:rPr lang="en-US" smtClean="0"/>
              <a:t>‹#›</a:t>
            </a:fld>
            <a:endParaRPr lang="en-US"/>
          </a:p>
        </p:txBody>
      </p:sp>
    </p:spTree>
    <p:extLst>
      <p:ext uri="{BB962C8B-B14F-4D97-AF65-F5344CB8AC3E}">
        <p14:creationId xmlns:p14="http://schemas.microsoft.com/office/powerpoint/2010/main" val="2145839125"/>
      </p:ext>
    </p:extLst>
  </p:cSld>
  <p:clrMapOvr>
    <a:masterClrMapping/>
  </p:clrMapOvr>
  <p:transition spd="slow">
    <p:wheel spokes="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3FE6F3-2B99-4FC9-B801-C3F93C4D3FE3}" type="datetimeFigureOut">
              <a:rPr lang="en-US" smtClean="0"/>
              <a:t>3/17/2020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CCFD6-D2D6-4F5B-9E96-C80D1557C282}" type="slidenum">
              <a:rPr lang="en-US" smtClean="0"/>
              <a:t>‹#›</a:t>
            </a:fld>
            <a:endParaRPr lang="en-US"/>
          </a:p>
        </p:txBody>
      </p:sp>
    </p:spTree>
    <p:extLst>
      <p:ext uri="{BB962C8B-B14F-4D97-AF65-F5344CB8AC3E}">
        <p14:creationId xmlns:p14="http://schemas.microsoft.com/office/powerpoint/2010/main" val="36438624"/>
      </p:ext>
    </p:extLst>
  </p:cSld>
  <p:clrMapOvr>
    <a:masterClrMapping/>
  </p:clrMapOvr>
  <p:transition spd="slow">
    <p:wheel spokes="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3FE6F3-2B99-4FC9-B801-C3F93C4D3FE3}" type="datetimeFigureOut">
              <a:rPr lang="en-US" smtClean="0"/>
              <a:t>3/17/2020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CCFD6-D2D6-4F5B-9E96-C80D1557C282}" type="slidenum">
              <a:rPr lang="en-US" smtClean="0"/>
              <a:t>‹#›</a:t>
            </a:fld>
            <a:endParaRPr lang="en-US"/>
          </a:p>
        </p:txBody>
      </p:sp>
    </p:spTree>
    <p:extLst>
      <p:ext uri="{BB962C8B-B14F-4D97-AF65-F5344CB8AC3E}">
        <p14:creationId xmlns:p14="http://schemas.microsoft.com/office/powerpoint/2010/main" val="3094253433"/>
      </p:ext>
    </p:extLst>
  </p:cSld>
  <p:clrMapOvr>
    <a:masterClrMapping/>
  </p:clrMapOvr>
  <p:transition spd="slow">
    <p:wheel spokes="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43FE6F3-2B99-4FC9-B801-C3F93C4D3FE3}" type="datetimeFigureOut">
              <a:rPr lang="en-US" smtClean="0"/>
              <a:t>3/17/2020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CCFD6-D2D6-4F5B-9E96-C80D1557C282}" type="slidenum">
              <a:rPr lang="en-US" smtClean="0"/>
              <a:t>‹#›</a:t>
            </a:fld>
            <a:endParaRPr lang="en-US"/>
          </a:p>
        </p:txBody>
      </p:sp>
    </p:spTree>
    <p:extLst>
      <p:ext uri="{BB962C8B-B14F-4D97-AF65-F5344CB8AC3E}">
        <p14:creationId xmlns:p14="http://schemas.microsoft.com/office/powerpoint/2010/main" val="2271946683"/>
      </p:ext>
    </p:extLst>
  </p:cSld>
  <p:clrMapOvr>
    <a:masterClrMapping/>
  </p:clrMapOvr>
  <p:transition spd="slow">
    <p:wheel spokes="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43FE6F3-2B99-4FC9-B801-C3F93C4D3FE3}" type="datetimeFigureOut">
              <a:rPr lang="en-US" smtClean="0"/>
              <a:t>3/17/2020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3CCFD6-D2D6-4F5B-9E96-C80D1557C282}" type="slidenum">
              <a:rPr lang="en-US" smtClean="0"/>
              <a:t>‹#›</a:t>
            </a:fld>
            <a:endParaRPr lang="en-US"/>
          </a:p>
        </p:txBody>
      </p:sp>
    </p:spTree>
    <p:extLst>
      <p:ext uri="{BB962C8B-B14F-4D97-AF65-F5344CB8AC3E}">
        <p14:creationId xmlns:p14="http://schemas.microsoft.com/office/powerpoint/2010/main" val="1277438502"/>
      </p:ext>
    </p:extLst>
  </p:cSld>
  <p:clrMapOvr>
    <a:masterClrMapping/>
  </p:clrMapOvr>
  <p:transition spd="slow">
    <p:wheel spokes="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43FE6F3-2B99-4FC9-B801-C3F93C4D3FE3}" type="datetimeFigureOut">
              <a:rPr lang="en-US" smtClean="0"/>
              <a:t>3/17/2020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3CCFD6-D2D6-4F5B-9E96-C80D1557C282}" type="slidenum">
              <a:rPr lang="en-US" smtClean="0"/>
              <a:t>‹#›</a:t>
            </a:fld>
            <a:endParaRPr lang="en-US"/>
          </a:p>
        </p:txBody>
      </p:sp>
    </p:spTree>
    <p:extLst>
      <p:ext uri="{BB962C8B-B14F-4D97-AF65-F5344CB8AC3E}">
        <p14:creationId xmlns:p14="http://schemas.microsoft.com/office/powerpoint/2010/main" val="3168306533"/>
      </p:ext>
    </p:extLst>
  </p:cSld>
  <p:clrMapOvr>
    <a:masterClrMapping/>
  </p:clrMapOvr>
  <p:transition spd="slow">
    <p:wheel spokes="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3FE6F3-2B99-4FC9-B801-C3F93C4D3FE3}" type="datetimeFigureOut">
              <a:rPr lang="en-US" smtClean="0"/>
              <a:t>3/17/2020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3CCFD6-D2D6-4F5B-9E96-C80D1557C282}" type="slidenum">
              <a:rPr lang="en-US" smtClean="0"/>
              <a:t>‹#›</a:t>
            </a:fld>
            <a:endParaRPr lang="en-US"/>
          </a:p>
        </p:txBody>
      </p:sp>
    </p:spTree>
    <p:extLst>
      <p:ext uri="{BB962C8B-B14F-4D97-AF65-F5344CB8AC3E}">
        <p14:creationId xmlns:p14="http://schemas.microsoft.com/office/powerpoint/2010/main" val="2613732635"/>
      </p:ext>
    </p:extLst>
  </p:cSld>
  <p:clrMapOvr>
    <a:masterClrMapping/>
  </p:clrMapOvr>
  <p:transition spd="slow">
    <p:wheel spokes="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3FE6F3-2B99-4FC9-B801-C3F93C4D3FE3}" type="datetimeFigureOut">
              <a:rPr lang="en-US" smtClean="0"/>
              <a:t>3/17/2020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CCFD6-D2D6-4F5B-9E96-C80D1557C282}" type="slidenum">
              <a:rPr lang="en-US" smtClean="0"/>
              <a:t>‹#›</a:t>
            </a:fld>
            <a:endParaRPr lang="en-US"/>
          </a:p>
        </p:txBody>
      </p:sp>
    </p:spTree>
    <p:extLst>
      <p:ext uri="{BB962C8B-B14F-4D97-AF65-F5344CB8AC3E}">
        <p14:creationId xmlns:p14="http://schemas.microsoft.com/office/powerpoint/2010/main" val="2251932321"/>
      </p:ext>
    </p:extLst>
  </p:cSld>
  <p:clrMapOvr>
    <a:masterClrMapping/>
  </p:clrMapOvr>
  <p:transition spd="slow">
    <p:wheel spokes="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3FE6F3-2B99-4FC9-B801-C3F93C4D3FE3}" type="datetimeFigureOut">
              <a:rPr lang="en-US" smtClean="0"/>
              <a:t>3/17/2020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3CCFD6-D2D6-4F5B-9E96-C80D1557C282}" type="slidenum">
              <a:rPr lang="en-US" smtClean="0"/>
              <a:t>‹#›</a:t>
            </a:fld>
            <a:endParaRPr lang="en-US"/>
          </a:p>
        </p:txBody>
      </p:sp>
    </p:spTree>
    <p:extLst>
      <p:ext uri="{BB962C8B-B14F-4D97-AF65-F5344CB8AC3E}">
        <p14:creationId xmlns:p14="http://schemas.microsoft.com/office/powerpoint/2010/main" val="2038436639"/>
      </p:ext>
    </p:extLst>
  </p:cSld>
  <p:clrMapOvr>
    <a:masterClrMapping/>
  </p:clrMapOvr>
  <p:transition spd="slow">
    <p:wheel spokes="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3FE6F3-2B99-4FC9-B801-C3F93C4D3FE3}" type="datetimeFigureOut">
              <a:rPr lang="en-US" smtClean="0"/>
              <a:t>3/17/2020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CCFD6-D2D6-4F5B-9E96-C80D1557C282}" type="slidenum">
              <a:rPr lang="en-US" smtClean="0"/>
              <a:t>‹#›</a:t>
            </a:fld>
            <a:endParaRPr lang="en-US"/>
          </a:p>
        </p:txBody>
      </p:sp>
    </p:spTree>
    <p:extLst>
      <p:ext uri="{BB962C8B-B14F-4D97-AF65-F5344CB8AC3E}">
        <p14:creationId xmlns:p14="http://schemas.microsoft.com/office/powerpoint/2010/main" val="1930771865"/>
      </p:ext>
    </p:extLst>
  </p:cSld>
  <p:clrMapOvr>
    <a:masterClrMapping/>
  </p:clrMapOvr>
  <p:transition spd="slow">
    <p:wheel spokes="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3FE6F3-2B99-4FC9-B801-C3F93C4D3FE3}" type="datetimeFigureOut">
              <a:rPr lang="en-US" smtClean="0"/>
              <a:t>3/17/2020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CCFD6-D2D6-4F5B-9E96-C80D1557C282}"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758197339"/>
      </p:ext>
    </p:extLst>
  </p:cSld>
  <p:clrMapOvr>
    <a:masterClrMapping/>
  </p:clrMapOvr>
  <p:transition spd="slow">
    <p:wheel spokes="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3FE6F3-2B99-4FC9-B801-C3F93C4D3FE3}" type="datetimeFigureOut">
              <a:rPr lang="en-US" smtClean="0"/>
              <a:t>3/17/2020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CCFD6-D2D6-4F5B-9E96-C80D1557C282}" type="slidenum">
              <a:rPr lang="en-US" smtClean="0"/>
              <a:t>‹#›</a:t>
            </a:fld>
            <a:endParaRPr lang="en-US"/>
          </a:p>
        </p:txBody>
      </p:sp>
    </p:spTree>
    <p:extLst>
      <p:ext uri="{BB962C8B-B14F-4D97-AF65-F5344CB8AC3E}">
        <p14:creationId xmlns:p14="http://schemas.microsoft.com/office/powerpoint/2010/main" val="2971253977"/>
      </p:ext>
    </p:extLst>
  </p:cSld>
  <p:clrMapOvr>
    <a:masterClrMapping/>
  </p:clrMapOvr>
  <p:transition spd="slow">
    <p:wheel spokes="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3FE6F3-2B99-4FC9-B801-C3F93C4D3FE3}" type="datetimeFigureOut">
              <a:rPr lang="en-US" smtClean="0"/>
              <a:t>3/17/2020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CCFD6-D2D6-4F5B-9E96-C80D1557C28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05288521"/>
      </p:ext>
    </p:extLst>
  </p:cSld>
  <p:clrMapOvr>
    <a:masterClrMapping/>
  </p:clrMapOvr>
  <p:transition spd="slow">
    <p:wheel spokes="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3FE6F3-2B99-4FC9-B801-C3F93C4D3FE3}" type="datetimeFigureOut">
              <a:rPr lang="en-US" smtClean="0"/>
              <a:t>3/17/2020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CCFD6-D2D6-4F5B-9E96-C80D1557C282}" type="slidenum">
              <a:rPr lang="en-US" smtClean="0"/>
              <a:t>‹#›</a:t>
            </a:fld>
            <a:endParaRPr lang="en-US"/>
          </a:p>
        </p:txBody>
      </p:sp>
    </p:spTree>
    <p:extLst>
      <p:ext uri="{BB962C8B-B14F-4D97-AF65-F5344CB8AC3E}">
        <p14:creationId xmlns:p14="http://schemas.microsoft.com/office/powerpoint/2010/main" val="3720849435"/>
      </p:ext>
    </p:extLst>
  </p:cSld>
  <p:clrMapOvr>
    <a:masterClrMapping/>
  </p:clrMapOvr>
  <p:transition spd="slow">
    <p:wheel spokes="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3FE6F3-2B99-4FC9-B801-C3F93C4D3FE3}" type="datetimeFigureOut">
              <a:rPr lang="en-US" smtClean="0"/>
              <a:t>3/17/2020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CCFD6-D2D6-4F5B-9E96-C80D1557C282}" type="slidenum">
              <a:rPr lang="en-US" smtClean="0"/>
              <a:t>‹#›</a:t>
            </a:fld>
            <a:endParaRPr lang="en-US"/>
          </a:p>
        </p:txBody>
      </p:sp>
    </p:spTree>
    <p:extLst>
      <p:ext uri="{BB962C8B-B14F-4D97-AF65-F5344CB8AC3E}">
        <p14:creationId xmlns:p14="http://schemas.microsoft.com/office/powerpoint/2010/main" val="355849074"/>
      </p:ext>
    </p:extLst>
  </p:cSld>
  <p:clrMapOvr>
    <a:masterClrMapping/>
  </p:clrMapOvr>
  <p:transition spd="slow">
    <p:wheel spokes="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3FE6F3-2B99-4FC9-B801-C3F93C4D3FE3}" type="datetimeFigureOut">
              <a:rPr lang="en-US" smtClean="0"/>
              <a:t>3/17/2020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3CCFD6-D2D6-4F5B-9E96-C80D1557C282}" type="slidenum">
              <a:rPr lang="en-US" smtClean="0"/>
              <a:t>‹#›</a:t>
            </a:fld>
            <a:endParaRPr lang="en-US"/>
          </a:p>
        </p:txBody>
      </p:sp>
    </p:spTree>
    <p:extLst>
      <p:ext uri="{BB962C8B-B14F-4D97-AF65-F5344CB8AC3E}">
        <p14:creationId xmlns:p14="http://schemas.microsoft.com/office/powerpoint/2010/main" val="652827251"/>
      </p:ext>
    </p:extLst>
  </p:cSld>
  <p:clrMapOvr>
    <a:masterClrMapping/>
  </p:clrMapOvr>
  <p:transition spd="slow">
    <p:wheel spokes="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43FE6F3-2B99-4FC9-B801-C3F93C4D3FE3}" type="datetimeFigureOut">
              <a:rPr lang="en-US" smtClean="0"/>
              <a:t>3/17/2020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13CCFD6-D2D6-4F5B-9E96-C80D1557C282}" type="slidenum">
              <a:rPr lang="en-US" smtClean="0"/>
              <a:t>‹#›</a:t>
            </a:fld>
            <a:endParaRPr lang="en-US"/>
          </a:p>
        </p:txBody>
      </p:sp>
    </p:spTree>
    <p:extLst>
      <p:ext uri="{BB962C8B-B14F-4D97-AF65-F5344CB8AC3E}">
        <p14:creationId xmlns:p14="http://schemas.microsoft.com/office/powerpoint/2010/main" val="41934339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spd="slow">
    <p:wheel spokes="1"/>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D5F833-448F-4560-9FD0-54D1372CFC6E}"/>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Market Structure</a:t>
            </a:r>
          </a:p>
        </p:txBody>
      </p:sp>
      <p:sp>
        <p:nvSpPr>
          <p:cNvPr id="3" name="Subtitle 2">
            <a:extLst>
              <a:ext uri="{FF2B5EF4-FFF2-40B4-BE49-F238E27FC236}">
                <a16:creationId xmlns:a16="http://schemas.microsoft.com/office/drawing/2014/main" xmlns="" id="{A7D33CE9-128A-48B5-B15C-3D85D0565292}"/>
              </a:ext>
            </a:extLst>
          </p:cNvPr>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Student’s Name</a:t>
            </a:r>
          </a:p>
          <a:p>
            <a:r>
              <a:rPr lang="en-US" dirty="0">
                <a:latin typeface="Times New Roman" panose="02020603050405020304" pitchFamily="18" charset="0"/>
                <a:cs typeface="Times New Roman" panose="02020603050405020304" pitchFamily="18" charset="0"/>
              </a:rPr>
              <a:t>Institutional Affiliations</a:t>
            </a:r>
          </a:p>
        </p:txBody>
      </p:sp>
    </p:spTree>
    <p:extLst>
      <p:ext uri="{BB962C8B-B14F-4D97-AF65-F5344CB8AC3E}">
        <p14:creationId xmlns:p14="http://schemas.microsoft.com/office/powerpoint/2010/main" val="1725450476"/>
      </p:ext>
    </p:extLst>
  </p:cSld>
  <p:clrMapOvr>
    <a:masterClrMapping/>
  </p:clrMapOvr>
  <p:transition spd="slow">
    <p:wheel spokes="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61C0C7-056B-4532-9DC2-0DA8E29C1E84}"/>
              </a:ext>
            </a:extLst>
          </p:cNvPr>
          <p:cNvSpPr>
            <a:spLocks noGrp="1"/>
          </p:cNvSpPr>
          <p:nvPr>
            <p:ph type="title"/>
          </p:nvPr>
        </p:nvSpPr>
        <p:spPr/>
        <p:txBody>
          <a:bodyPr/>
          <a:lstStyle/>
          <a:p>
            <a:pPr algn="ctr"/>
            <a:r>
              <a:rPr lang="en-US" dirty="0">
                <a:latin typeface="Times New Roman" pitchFamily="18" charset="0"/>
                <a:cs typeface="Times New Roman" panose="02020603050405020304" pitchFamily="18" charset="0"/>
              </a:rPr>
              <a:t>Perfect </a:t>
            </a:r>
            <a:r>
              <a:rPr lang="en-US" dirty="0" smtClean="0">
                <a:latin typeface="Times New Roman" pitchFamily="18" charset="0"/>
                <a:cs typeface="Times New Roman" panose="02020603050405020304" pitchFamily="18" charset="0"/>
              </a:rPr>
              <a:t>Competition</a:t>
            </a:r>
            <a:r>
              <a:rPr lang="en-US" dirty="0">
                <a:latin typeface="Times New Roman" pitchFamily="18" charset="0"/>
                <a:cs typeface="Times New Roman" panose="02020603050405020304" pitchFamily="18" charset="0"/>
              </a:rPr>
              <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0E850432-8DCF-409F-ACFF-745D1F9CE3FB}"/>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Market share</a:t>
            </a:r>
          </a:p>
          <a:p>
            <a:r>
              <a:rPr lang="en-US" dirty="0">
                <a:latin typeface="Times New Roman" panose="02020603050405020304" pitchFamily="18" charset="0"/>
                <a:cs typeface="Times New Roman" panose="02020603050405020304" pitchFamily="18" charset="0"/>
              </a:rPr>
              <a:t>Pricing</a:t>
            </a:r>
          </a:p>
          <a:p>
            <a:r>
              <a:rPr lang="en-US" dirty="0">
                <a:latin typeface="Times New Roman" panose="02020603050405020304" pitchFamily="18" charset="0"/>
                <a:cs typeface="Times New Roman" panose="02020603050405020304" pitchFamily="18" charset="0"/>
              </a:rPr>
              <a:t>Output decision (Azevedo &amp; Gottlieb, 2017)</a:t>
            </a:r>
          </a:p>
          <a:p>
            <a:r>
              <a:rPr lang="en-US" dirty="0">
                <a:latin typeface="Times New Roman" panose="02020603050405020304" pitchFamily="18" charset="0"/>
                <a:cs typeface="Times New Roman" panose="02020603050405020304" pitchFamily="18" charset="0"/>
              </a:rPr>
              <a:t>Entry condition</a:t>
            </a:r>
          </a:p>
          <a:p>
            <a:r>
              <a:rPr lang="en-US" dirty="0">
                <a:latin typeface="Times New Roman" panose="02020603050405020304" pitchFamily="18" charset="0"/>
                <a:cs typeface="Times New Roman" panose="02020603050405020304" pitchFamily="18" charset="0"/>
              </a:rPr>
              <a:t>Product differentiation</a:t>
            </a:r>
          </a:p>
          <a:p>
            <a:endParaRPr lang="en-US" dirty="0"/>
          </a:p>
        </p:txBody>
      </p:sp>
    </p:spTree>
    <p:extLst>
      <p:ext uri="{BB962C8B-B14F-4D97-AF65-F5344CB8AC3E}">
        <p14:creationId xmlns:p14="http://schemas.microsoft.com/office/powerpoint/2010/main" val="1713688763"/>
      </p:ext>
    </p:extLst>
  </p:cSld>
  <p:clrMapOvr>
    <a:masterClrMapping/>
  </p:clrMapOvr>
  <p:transition spd="slow">
    <p:wheel spokes="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05E500-E8AD-410C-A864-CEF3EA71EDDE}"/>
              </a:ext>
            </a:extLst>
          </p:cNvPr>
          <p:cNvSpPr>
            <a:spLocks noGrp="1"/>
          </p:cNvSpPr>
          <p:nvPr>
            <p:ph type="title"/>
          </p:nvPr>
        </p:nvSpPr>
        <p:spPr/>
        <p:txBody>
          <a:bodyPr/>
          <a:lstStyle/>
          <a:p>
            <a:pPr algn="ctr"/>
            <a:r>
              <a:rPr lang="en-US" dirty="0">
                <a:latin typeface="Times New Roman" pitchFamily="18" charset="0"/>
                <a:cs typeface="Times New Roman" panose="02020603050405020304" pitchFamily="18" charset="0"/>
              </a:rPr>
              <a:t>Examples in </a:t>
            </a:r>
            <a:r>
              <a:rPr lang="en-US" dirty="0" smtClean="0">
                <a:latin typeface="Times New Roman" pitchFamily="18" charset="0"/>
                <a:cs typeface="Times New Roman" panose="02020603050405020304" pitchFamily="18" charset="0"/>
              </a:rPr>
              <a:t>Health </a:t>
            </a:r>
            <a:r>
              <a:rPr lang="en-US" dirty="0">
                <a:latin typeface="Times New Roman" pitchFamily="18" charset="0"/>
                <a:cs typeface="Times New Roman" panose="02020603050405020304" pitchFamily="18" charset="0"/>
              </a:rPr>
              <a:t>S</a:t>
            </a:r>
            <a:r>
              <a:rPr lang="en-US" dirty="0" smtClean="0">
                <a:latin typeface="Times New Roman" pitchFamily="18" charset="0"/>
                <a:cs typeface="Times New Roman" panose="02020603050405020304" pitchFamily="18" charset="0"/>
              </a:rPr>
              <a:t>ervice</a:t>
            </a:r>
            <a:r>
              <a:rPr lang="en-US" dirty="0">
                <a:latin typeface="Times New Roman" pitchFamily="18" charset="0"/>
                <a:cs typeface="Times New Roman" panose="02020603050405020304" pitchFamily="18" charset="0"/>
              </a:rPr>
              <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6623273-E4AE-4309-8A75-BE6969188398}"/>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Preventive care</a:t>
            </a:r>
          </a:p>
          <a:p>
            <a:r>
              <a:rPr lang="en-US" dirty="0">
                <a:latin typeface="Times New Roman" panose="02020603050405020304" pitchFamily="18" charset="0"/>
                <a:cs typeface="Times New Roman" panose="02020603050405020304" pitchFamily="18" charset="0"/>
              </a:rPr>
              <a:t>Nutritional support</a:t>
            </a:r>
          </a:p>
          <a:p>
            <a:endParaRPr lang="en-US" dirty="0"/>
          </a:p>
        </p:txBody>
      </p:sp>
    </p:spTree>
    <p:extLst>
      <p:ext uri="{BB962C8B-B14F-4D97-AF65-F5344CB8AC3E}">
        <p14:creationId xmlns:p14="http://schemas.microsoft.com/office/powerpoint/2010/main" val="651224230"/>
      </p:ext>
    </p:extLst>
  </p:cSld>
  <p:clrMapOvr>
    <a:masterClrMapping/>
  </p:clrMapOvr>
  <p:transition spd="slow">
    <p:wheel spokes="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23CCEE-9A5F-4679-9374-2BAE3216AC43}"/>
              </a:ext>
            </a:extLst>
          </p:cNvPr>
          <p:cNvSpPr>
            <a:spLocks noGrp="1"/>
          </p:cNvSpPr>
          <p:nvPr>
            <p:ph type="title"/>
          </p:nvPr>
        </p:nvSpPr>
        <p:spPr/>
        <p:txBody>
          <a:bodyPr/>
          <a:lstStyle/>
          <a:p>
            <a:pPr algn="ctr"/>
            <a:r>
              <a:rPr lang="en-US" dirty="0">
                <a:latin typeface="Times New Roman" pitchFamily="18" charset="0"/>
                <a:cs typeface="Times New Roman" pitchFamily="18" charset="0"/>
              </a:rPr>
              <a:t>Monopolistic </a:t>
            </a:r>
            <a:r>
              <a:rPr lang="en-US" dirty="0" smtClean="0">
                <a:latin typeface="Times New Roman" pitchFamily="18" charset="0"/>
                <a:cs typeface="Times New Roman" pitchFamily="18" charset="0"/>
              </a:rPr>
              <a:t>Competition</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a:extLst>
              <a:ext uri="{FF2B5EF4-FFF2-40B4-BE49-F238E27FC236}">
                <a16:creationId xmlns:a16="http://schemas.microsoft.com/office/drawing/2014/main" xmlns="" id="{D527FF81-C685-4318-8E1B-FE9BC872F692}"/>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Market share </a:t>
            </a:r>
          </a:p>
          <a:p>
            <a:r>
              <a:rPr lang="en-US" dirty="0">
                <a:latin typeface="Times New Roman" panose="02020603050405020304" pitchFamily="18" charset="0"/>
                <a:cs typeface="Times New Roman" panose="02020603050405020304" pitchFamily="18" charset="0"/>
              </a:rPr>
              <a:t>Pricing </a:t>
            </a:r>
          </a:p>
          <a:p>
            <a:r>
              <a:rPr lang="en-US" dirty="0">
                <a:latin typeface="Times New Roman" panose="02020603050405020304" pitchFamily="18" charset="0"/>
                <a:cs typeface="Times New Roman" panose="02020603050405020304" pitchFamily="18" charset="0"/>
              </a:rPr>
              <a:t>Profits (Sá, 2015)</a:t>
            </a:r>
          </a:p>
          <a:p>
            <a:r>
              <a:rPr lang="en-US" dirty="0">
                <a:latin typeface="Times New Roman" panose="02020603050405020304" pitchFamily="18" charset="0"/>
                <a:cs typeface="Times New Roman" panose="02020603050405020304" pitchFamily="18" charset="0"/>
              </a:rPr>
              <a:t>Product differentiation</a:t>
            </a:r>
          </a:p>
          <a:p>
            <a:r>
              <a:rPr lang="en-US" dirty="0">
                <a:latin typeface="Times New Roman" panose="02020603050405020304" pitchFamily="18" charset="0"/>
                <a:cs typeface="Times New Roman" panose="02020603050405020304" pitchFamily="18" charset="0"/>
              </a:rPr>
              <a:t>Entry to market condition</a:t>
            </a:r>
          </a:p>
          <a:p>
            <a:endParaRPr lang="en-US" dirty="0"/>
          </a:p>
        </p:txBody>
      </p:sp>
    </p:spTree>
    <p:extLst>
      <p:ext uri="{BB962C8B-B14F-4D97-AF65-F5344CB8AC3E}">
        <p14:creationId xmlns:p14="http://schemas.microsoft.com/office/powerpoint/2010/main" val="3919871661"/>
      </p:ext>
    </p:extLst>
  </p:cSld>
  <p:clrMapOvr>
    <a:masterClrMapping/>
  </p:clrMapOvr>
  <p:transition spd="slow">
    <p:wheel spokes="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675863-D24A-4F01-BE17-5D9CB5E1BBE4}"/>
              </a:ext>
            </a:extLst>
          </p:cNvPr>
          <p:cNvSpPr>
            <a:spLocks noGrp="1"/>
          </p:cNvSpPr>
          <p:nvPr>
            <p:ph type="title"/>
          </p:nvPr>
        </p:nvSpPr>
        <p:spPr/>
        <p:txBody>
          <a:bodyPr/>
          <a:lstStyle/>
          <a:p>
            <a:pPr algn="ctr"/>
            <a:r>
              <a:rPr lang="en-US" dirty="0">
                <a:latin typeface="Times New Roman" pitchFamily="18" charset="0"/>
                <a:cs typeface="Times New Roman" panose="02020603050405020304" pitchFamily="18" charset="0"/>
              </a:rPr>
              <a:t>Examples of </a:t>
            </a:r>
            <a:r>
              <a:rPr lang="en-US" dirty="0" smtClean="0">
                <a:latin typeface="Times New Roman" pitchFamily="18" charset="0"/>
                <a:cs typeface="Times New Roman" panose="02020603050405020304" pitchFamily="18" charset="0"/>
              </a:rPr>
              <a:t>Health </a:t>
            </a:r>
            <a:r>
              <a:rPr lang="en-US" dirty="0">
                <a:latin typeface="Times New Roman" pitchFamily="18" charset="0"/>
                <a:cs typeface="Times New Roman" panose="02020603050405020304" pitchFamily="18" charset="0"/>
              </a:rPr>
              <a:t>S</a:t>
            </a:r>
            <a:r>
              <a:rPr lang="en-US" dirty="0" smtClean="0">
                <a:latin typeface="Times New Roman" pitchFamily="18" charset="0"/>
                <a:cs typeface="Times New Roman" panose="02020603050405020304" pitchFamily="18" charset="0"/>
              </a:rPr>
              <a:t>ervices</a:t>
            </a:r>
            <a:r>
              <a:rPr lang="en-US" dirty="0">
                <a:latin typeface="Times New Roman" pitchFamily="18" charset="0"/>
                <a:cs typeface="Times New Roman" panose="02020603050405020304" pitchFamily="18" charset="0"/>
              </a:rPr>
              <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69285BA7-D414-4831-B5A2-2AD03C2CA12C}"/>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Prenatal care</a:t>
            </a:r>
          </a:p>
          <a:p>
            <a:r>
              <a:rPr lang="en-US" dirty="0">
                <a:latin typeface="Times New Roman" panose="02020603050405020304" pitchFamily="18" charset="0"/>
                <a:cs typeface="Times New Roman" panose="02020603050405020304" pitchFamily="18" charset="0"/>
              </a:rPr>
              <a:t>Substance abuse treatment</a:t>
            </a:r>
          </a:p>
          <a:p>
            <a:endParaRPr lang="en-US" dirty="0"/>
          </a:p>
        </p:txBody>
      </p:sp>
    </p:spTree>
    <p:extLst>
      <p:ext uri="{BB962C8B-B14F-4D97-AF65-F5344CB8AC3E}">
        <p14:creationId xmlns:p14="http://schemas.microsoft.com/office/powerpoint/2010/main" val="3333357279"/>
      </p:ext>
    </p:extLst>
  </p:cSld>
  <p:clrMapOvr>
    <a:masterClrMapping/>
  </p:clrMapOvr>
  <p:transition spd="slow">
    <p:wheel spokes="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EB0572-7DE8-4170-B87F-8D348DD38AB2}"/>
              </a:ext>
            </a:extLst>
          </p:cNvPr>
          <p:cNvSpPr>
            <a:spLocks noGrp="1"/>
          </p:cNvSpPr>
          <p:nvPr>
            <p:ph type="title"/>
          </p:nvPr>
        </p:nvSpPr>
        <p:spPr/>
        <p:txBody>
          <a:bodyPr/>
          <a:lstStyle/>
          <a:p>
            <a:pPr algn="ctr"/>
            <a:r>
              <a:rPr lang="en-US" dirty="0">
                <a:latin typeface="Times New Roman" pitchFamily="18" charset="0"/>
                <a:cs typeface="Times New Roman" panose="02020603050405020304" pitchFamily="18" charset="0"/>
              </a:rPr>
              <a:t>Oligopoly </a:t>
            </a:r>
            <a:r>
              <a:rPr lang="en-US" dirty="0" smtClean="0">
                <a:latin typeface="Times New Roman" pitchFamily="18" charset="0"/>
                <a:cs typeface="Times New Roman" panose="02020603050405020304" pitchFamily="18" charset="0"/>
              </a:rPr>
              <a:t>Market </a:t>
            </a:r>
            <a:r>
              <a:rPr lang="en-US" dirty="0">
                <a:latin typeface="Times New Roman" pitchFamily="18" charset="0"/>
                <a:cs typeface="Times New Roman" panose="02020603050405020304" pitchFamily="18" charset="0"/>
              </a:rPr>
              <a:t>S</a:t>
            </a:r>
            <a:r>
              <a:rPr lang="en-US" dirty="0" smtClean="0">
                <a:latin typeface="Times New Roman" pitchFamily="18" charset="0"/>
                <a:cs typeface="Times New Roman" panose="02020603050405020304" pitchFamily="18" charset="0"/>
              </a:rPr>
              <a:t>tructure</a:t>
            </a:r>
            <a:r>
              <a:rPr lang="en-US" dirty="0">
                <a:latin typeface="Times New Roman" pitchFamily="18" charset="0"/>
                <a:cs typeface="Times New Roman" panose="02020603050405020304" pitchFamily="18" charset="0"/>
              </a:rPr>
              <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E06CCD88-D21C-4C32-8AAB-7C95BEB4363F}"/>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Market share</a:t>
            </a:r>
          </a:p>
          <a:p>
            <a:r>
              <a:rPr lang="en-US" dirty="0">
                <a:latin typeface="Times New Roman" panose="02020603050405020304" pitchFamily="18" charset="0"/>
                <a:cs typeface="Times New Roman" panose="02020603050405020304" pitchFamily="18" charset="0"/>
              </a:rPr>
              <a:t>P</a:t>
            </a:r>
            <a:r>
              <a:rPr lang="en-US" dirty="0" smtClean="0">
                <a:latin typeface="Times New Roman" panose="02020603050405020304" pitchFamily="18" charset="0"/>
                <a:cs typeface="Times New Roman" panose="02020603050405020304" pitchFamily="18" charset="0"/>
              </a:rPr>
              <a:t>roduct </a:t>
            </a:r>
            <a:r>
              <a:rPr lang="en-US" dirty="0">
                <a:latin typeface="Times New Roman" panose="02020603050405020304" pitchFamily="18" charset="0"/>
                <a:cs typeface="Times New Roman" panose="02020603050405020304" pitchFamily="18" charset="0"/>
              </a:rPr>
              <a:t>in the market (</a:t>
            </a:r>
            <a:r>
              <a:rPr lang="en-US" dirty="0" err="1">
                <a:latin typeface="Times New Roman" panose="02020603050405020304" pitchFamily="18" charset="0"/>
                <a:cs typeface="Times New Roman" panose="02020603050405020304" pitchFamily="18" charset="0"/>
              </a:rPr>
              <a:t>Geras’kin</a:t>
            </a:r>
            <a:r>
              <a:rPr lang="en-US" dirty="0">
                <a:latin typeface="Times New Roman" panose="02020603050405020304" pitchFamily="18" charset="0"/>
                <a:cs typeface="Times New Roman" panose="02020603050405020304" pitchFamily="18" charset="0"/>
              </a:rPr>
              <a:t> &amp; </a:t>
            </a:r>
            <a:r>
              <a:rPr lang="en-US" dirty="0" err="1">
                <a:latin typeface="Times New Roman" panose="02020603050405020304" pitchFamily="18" charset="0"/>
                <a:cs typeface="Times New Roman" panose="02020603050405020304" pitchFamily="18" charset="0"/>
              </a:rPr>
              <a:t>Chkhartishvili</a:t>
            </a:r>
            <a:r>
              <a:rPr lang="en-US" dirty="0">
                <a:latin typeface="Times New Roman" panose="02020603050405020304" pitchFamily="18" charset="0"/>
                <a:cs typeface="Times New Roman" panose="02020603050405020304" pitchFamily="18" charset="0"/>
              </a:rPr>
              <a:t>, 2017)</a:t>
            </a:r>
          </a:p>
          <a:p>
            <a:r>
              <a:rPr lang="en-US" dirty="0">
                <a:latin typeface="Times New Roman" panose="02020603050405020304" pitchFamily="18" charset="0"/>
                <a:cs typeface="Times New Roman" panose="02020603050405020304" pitchFamily="18" charset="0"/>
              </a:rPr>
              <a:t>Entry to market</a:t>
            </a:r>
          </a:p>
          <a:p>
            <a:r>
              <a:rPr lang="en-US" dirty="0">
                <a:latin typeface="Times New Roman" panose="02020603050405020304" pitchFamily="18" charset="0"/>
                <a:cs typeface="Times New Roman" panose="02020603050405020304" pitchFamily="18" charset="0"/>
              </a:rPr>
              <a:t>P</a:t>
            </a:r>
            <a:r>
              <a:rPr lang="en-US" dirty="0" smtClean="0">
                <a:latin typeface="Times New Roman" panose="02020603050405020304" pitchFamily="18" charset="0"/>
                <a:cs typeface="Times New Roman" panose="02020603050405020304" pitchFamily="18" charset="0"/>
              </a:rPr>
              <a:t>ricing</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57801334"/>
      </p:ext>
    </p:extLst>
  </p:cSld>
  <p:clrMapOvr>
    <a:masterClrMapping/>
  </p:clrMapOvr>
  <p:transition spd="slow">
    <p:wheel spokes="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A4A73B-C4AE-496B-9463-345018DD7003}"/>
              </a:ext>
            </a:extLst>
          </p:cNvPr>
          <p:cNvSpPr>
            <a:spLocks noGrp="1"/>
          </p:cNvSpPr>
          <p:nvPr>
            <p:ph type="title"/>
          </p:nvPr>
        </p:nvSpPr>
        <p:spPr/>
        <p:txBody>
          <a:bodyPr/>
          <a:lstStyle/>
          <a:p>
            <a:pPr algn="ctr"/>
            <a:r>
              <a:rPr lang="en-US" dirty="0">
                <a:latin typeface="Times New Roman" pitchFamily="18" charset="0"/>
                <a:cs typeface="Times New Roman" panose="02020603050405020304" pitchFamily="18" charset="0"/>
              </a:rPr>
              <a:t>Example of </a:t>
            </a:r>
            <a:r>
              <a:rPr lang="en-US" dirty="0" smtClean="0">
                <a:latin typeface="Times New Roman" pitchFamily="18" charset="0"/>
                <a:cs typeface="Times New Roman" panose="02020603050405020304" pitchFamily="18" charset="0"/>
              </a:rPr>
              <a:t>Health </a:t>
            </a:r>
            <a:r>
              <a:rPr lang="en-US" dirty="0">
                <a:latin typeface="Times New Roman" pitchFamily="18" charset="0"/>
                <a:cs typeface="Times New Roman" panose="02020603050405020304" pitchFamily="18" charset="0"/>
              </a:rPr>
              <a:t>S</a:t>
            </a:r>
            <a:r>
              <a:rPr lang="en-US" dirty="0" smtClean="0">
                <a:latin typeface="Times New Roman" pitchFamily="18" charset="0"/>
                <a:cs typeface="Times New Roman" panose="02020603050405020304" pitchFamily="18" charset="0"/>
              </a:rPr>
              <a:t>ervices</a:t>
            </a:r>
            <a:r>
              <a:rPr lang="en-US" dirty="0">
                <a:latin typeface="Times New Roman" pitchFamily="18" charset="0"/>
                <a:cs typeface="Times New Roman" panose="02020603050405020304" pitchFamily="18" charset="0"/>
              </a:rPr>
              <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CD043CD-32F3-4859-8E0F-2D17A412A345}"/>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Laboratory and diagnostic care</a:t>
            </a:r>
          </a:p>
          <a:p>
            <a:r>
              <a:rPr lang="en-US" dirty="0">
                <a:latin typeface="Times New Roman" panose="02020603050405020304" pitchFamily="18" charset="0"/>
                <a:cs typeface="Times New Roman" panose="02020603050405020304" pitchFamily="18" charset="0"/>
              </a:rPr>
              <a:t>Pharmaceutical care</a:t>
            </a:r>
          </a:p>
          <a:p>
            <a:endParaRPr lang="en-US" dirty="0"/>
          </a:p>
        </p:txBody>
      </p:sp>
    </p:spTree>
    <p:extLst>
      <p:ext uri="{BB962C8B-B14F-4D97-AF65-F5344CB8AC3E}">
        <p14:creationId xmlns:p14="http://schemas.microsoft.com/office/powerpoint/2010/main" val="944308418"/>
      </p:ext>
    </p:extLst>
  </p:cSld>
  <p:clrMapOvr>
    <a:masterClrMapping/>
  </p:clrMapOvr>
  <p:transition spd="slow">
    <p:wheel spokes="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1BD76B-EFC2-417A-91CC-9083CA1B72DA}"/>
              </a:ext>
            </a:extLst>
          </p:cNvPr>
          <p:cNvSpPr>
            <a:spLocks noGrp="1"/>
          </p:cNvSpPr>
          <p:nvPr>
            <p:ph type="title"/>
          </p:nvPr>
        </p:nvSpPr>
        <p:spPr/>
        <p:txBody>
          <a:bodyPr/>
          <a:lstStyle/>
          <a:p>
            <a:pPr algn="ctr"/>
            <a:r>
              <a:rPr lang="en-US" dirty="0">
                <a:latin typeface="Times New Roman" pitchFamily="18" charset="0"/>
                <a:cs typeface="Times New Roman" panose="02020603050405020304" pitchFamily="18" charset="0"/>
              </a:rPr>
              <a:t>Monopoly </a:t>
            </a:r>
            <a:r>
              <a:rPr lang="en-US" dirty="0" smtClean="0">
                <a:latin typeface="Times New Roman" pitchFamily="18" charset="0"/>
                <a:cs typeface="Times New Roman" panose="02020603050405020304" pitchFamily="18" charset="0"/>
              </a:rPr>
              <a:t>Market </a:t>
            </a:r>
            <a:r>
              <a:rPr lang="en-US" dirty="0">
                <a:latin typeface="Times New Roman" pitchFamily="18" charset="0"/>
                <a:cs typeface="Times New Roman" panose="02020603050405020304" pitchFamily="18" charset="0"/>
              </a:rPr>
              <a:t>S</a:t>
            </a:r>
            <a:r>
              <a:rPr lang="en-US" dirty="0" smtClean="0">
                <a:latin typeface="Times New Roman" pitchFamily="18" charset="0"/>
                <a:cs typeface="Times New Roman" panose="02020603050405020304" pitchFamily="18" charset="0"/>
              </a:rPr>
              <a:t>tructure</a:t>
            </a:r>
            <a:r>
              <a:rPr lang="en-US" dirty="0">
                <a:latin typeface="Times New Roman" pitchFamily="18" charset="0"/>
                <a:cs typeface="Times New Roman" panose="02020603050405020304" pitchFamily="18" charset="0"/>
              </a:rPr>
              <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5E5A9147-D0E5-4140-A25A-7B60DB048120}"/>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Supplier of products</a:t>
            </a:r>
          </a:p>
          <a:p>
            <a:r>
              <a:rPr lang="en-US" dirty="0">
                <a:latin typeface="Times New Roman" panose="02020603050405020304" pitchFamily="18" charset="0"/>
                <a:cs typeface="Times New Roman" panose="02020603050405020304" pitchFamily="18" charset="0"/>
              </a:rPr>
              <a:t>Pricing (</a:t>
            </a:r>
            <a:r>
              <a:rPr lang="en-US" dirty="0" err="1">
                <a:latin typeface="Times New Roman" panose="02020603050405020304" pitchFamily="18" charset="0"/>
                <a:cs typeface="Times New Roman" panose="02020603050405020304" pitchFamily="18" charset="0"/>
              </a:rPr>
              <a:t>Roesler</a:t>
            </a:r>
            <a:r>
              <a:rPr lang="en-US" dirty="0">
                <a:latin typeface="Times New Roman" panose="02020603050405020304" pitchFamily="18" charset="0"/>
                <a:cs typeface="Times New Roman" panose="02020603050405020304" pitchFamily="18" charset="0"/>
              </a:rPr>
              <a:t> &amp; </a:t>
            </a:r>
            <a:r>
              <a:rPr lang="en-US" dirty="0" err="1">
                <a:latin typeface="Times New Roman" panose="02020603050405020304" pitchFamily="18" charset="0"/>
                <a:cs typeface="Times New Roman" panose="02020603050405020304" pitchFamily="18" charset="0"/>
              </a:rPr>
              <a:t>Szentes</a:t>
            </a:r>
            <a:r>
              <a:rPr lang="en-US" dirty="0">
                <a:latin typeface="Times New Roman" panose="02020603050405020304" pitchFamily="18" charset="0"/>
                <a:cs typeface="Times New Roman" panose="02020603050405020304" pitchFamily="18" charset="0"/>
              </a:rPr>
              <a:t>, 2017)</a:t>
            </a:r>
          </a:p>
          <a:p>
            <a:r>
              <a:rPr lang="en-US" dirty="0">
                <a:latin typeface="Times New Roman" panose="02020603050405020304" pitchFamily="18" charset="0"/>
                <a:cs typeface="Times New Roman" panose="02020603050405020304" pitchFamily="18" charset="0"/>
              </a:rPr>
              <a:t>Products in the market</a:t>
            </a:r>
          </a:p>
          <a:p>
            <a:r>
              <a:rPr lang="en-US" dirty="0">
                <a:latin typeface="Times New Roman" panose="02020603050405020304" pitchFamily="18" charset="0"/>
                <a:cs typeface="Times New Roman" panose="02020603050405020304" pitchFamily="18" charset="0"/>
              </a:rPr>
              <a:t>Entry and exit to market</a:t>
            </a:r>
          </a:p>
          <a:p>
            <a:r>
              <a:rPr lang="en-US" dirty="0">
                <a:latin typeface="Times New Roman" panose="02020603050405020304" pitchFamily="18" charset="0"/>
                <a:cs typeface="Times New Roman" panose="02020603050405020304" pitchFamily="18" charset="0"/>
              </a:rPr>
              <a:t>Information about product</a:t>
            </a:r>
          </a:p>
          <a:p>
            <a:endParaRPr lang="en-US" dirty="0"/>
          </a:p>
        </p:txBody>
      </p:sp>
    </p:spTree>
    <p:extLst>
      <p:ext uri="{BB962C8B-B14F-4D97-AF65-F5344CB8AC3E}">
        <p14:creationId xmlns:p14="http://schemas.microsoft.com/office/powerpoint/2010/main" val="2361733464"/>
      </p:ext>
    </p:extLst>
  </p:cSld>
  <p:clrMapOvr>
    <a:masterClrMapping/>
  </p:clrMapOvr>
  <p:transition spd="slow">
    <p:wheel spokes="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0265B9-0085-415B-B721-DB2880B58E9F}"/>
              </a:ext>
            </a:extLst>
          </p:cNvPr>
          <p:cNvSpPr>
            <a:spLocks noGrp="1"/>
          </p:cNvSpPr>
          <p:nvPr>
            <p:ph type="title"/>
          </p:nvPr>
        </p:nvSpPr>
        <p:spPr/>
        <p:txBody>
          <a:bodyPr/>
          <a:lstStyle/>
          <a:p>
            <a:pPr algn="ctr"/>
            <a:r>
              <a:rPr lang="en-US" dirty="0">
                <a:latin typeface="Times New Roman" pitchFamily="18" charset="0"/>
                <a:cs typeface="Times New Roman" panose="02020603050405020304" pitchFamily="18" charset="0"/>
              </a:rPr>
              <a:t>Examples of </a:t>
            </a:r>
            <a:r>
              <a:rPr lang="en-US" dirty="0" smtClean="0">
                <a:latin typeface="Times New Roman" pitchFamily="18" charset="0"/>
                <a:cs typeface="Times New Roman" panose="02020603050405020304" pitchFamily="18" charset="0"/>
              </a:rPr>
              <a:t>Health </a:t>
            </a:r>
            <a:r>
              <a:rPr lang="en-US" dirty="0">
                <a:latin typeface="Times New Roman" pitchFamily="18" charset="0"/>
                <a:cs typeface="Times New Roman" panose="02020603050405020304" pitchFamily="18" charset="0"/>
              </a:rPr>
              <a:t>S</a:t>
            </a:r>
            <a:r>
              <a:rPr lang="en-US" dirty="0" smtClean="0">
                <a:latin typeface="Times New Roman" pitchFamily="18" charset="0"/>
                <a:cs typeface="Times New Roman" panose="02020603050405020304" pitchFamily="18" charset="0"/>
              </a:rPr>
              <a:t>ervice</a:t>
            </a:r>
            <a:r>
              <a:rPr lang="en-US" dirty="0">
                <a:latin typeface="Times New Roman" pitchFamily="18" charset="0"/>
                <a:cs typeface="Times New Roman" panose="02020603050405020304" pitchFamily="18" charset="0"/>
              </a:rPr>
              <a:t/>
            </a:r>
            <a:br>
              <a:rPr lang="en-US" dirty="0">
                <a:latin typeface="Times New Roman" pitchFamily="18" charset="0"/>
                <a:cs typeface="Times New Roman" panose="02020603050405020304" pitchFamily="18" charset="0"/>
              </a:rPr>
            </a:br>
            <a:endParaRPr lang="en-US" dirty="0">
              <a:latin typeface="Times New Roman"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7426DFFE-254B-47B1-A9EE-B3E95F06CE19}"/>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Emergency care (</a:t>
            </a:r>
            <a:r>
              <a:rPr lang="en-US" dirty="0" err="1">
                <a:latin typeface="Times New Roman" panose="02020603050405020304" pitchFamily="18" charset="0"/>
                <a:cs typeface="Times New Roman" panose="02020603050405020304" pitchFamily="18" charset="0"/>
              </a:rPr>
              <a:t>AlShammari</a:t>
            </a:r>
            <a:r>
              <a:rPr lang="en-US" dirty="0">
                <a:latin typeface="Times New Roman" panose="02020603050405020304" pitchFamily="18" charset="0"/>
                <a:cs typeface="Times New Roman" panose="02020603050405020304" pitchFamily="18" charset="0"/>
              </a:rPr>
              <a:t> et al., 2017)</a:t>
            </a:r>
          </a:p>
          <a:p>
            <a:r>
              <a:rPr lang="en-US" dirty="0">
                <a:latin typeface="Times New Roman" panose="02020603050405020304" pitchFamily="18" charset="0"/>
                <a:cs typeface="Times New Roman" panose="02020603050405020304" pitchFamily="18" charset="0"/>
              </a:rPr>
              <a:t>Insurance services</a:t>
            </a:r>
          </a:p>
          <a:p>
            <a:endParaRPr lang="en-US" dirty="0"/>
          </a:p>
        </p:txBody>
      </p:sp>
    </p:spTree>
    <p:extLst>
      <p:ext uri="{BB962C8B-B14F-4D97-AF65-F5344CB8AC3E}">
        <p14:creationId xmlns:p14="http://schemas.microsoft.com/office/powerpoint/2010/main" val="1673812357"/>
      </p:ext>
    </p:extLst>
  </p:cSld>
  <p:clrMapOvr>
    <a:masterClrMapping/>
  </p:clrMapOvr>
  <p:transition spd="slow">
    <p:wheel spokes="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8D9BC2-6ECB-4936-84C5-A7086F505CF5}"/>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2AD11613-0AAC-4960-B0AE-0CF3F2D8B1C2}"/>
              </a:ext>
            </a:extLst>
          </p:cNvPr>
          <p:cNvSpPr>
            <a:spLocks noGrp="1"/>
          </p:cNvSpPr>
          <p:nvPr>
            <p:ph idx="1"/>
          </p:nvPr>
        </p:nvSpPr>
        <p:spPr/>
        <p:txBody>
          <a:bodyPr>
            <a:normAutofit lnSpcReduction="10000"/>
          </a:bodyPr>
          <a:lstStyle/>
          <a:p>
            <a:pPr marL="0" indent="0">
              <a:buNone/>
            </a:pPr>
            <a:r>
              <a:rPr lang="en-US" dirty="0" err="1">
                <a:latin typeface="Times New Roman" panose="02020603050405020304" pitchFamily="18" charset="0"/>
                <a:cs typeface="Times New Roman" panose="02020603050405020304" pitchFamily="18" charset="0"/>
              </a:rPr>
              <a:t>AlShammari</a:t>
            </a:r>
            <a:r>
              <a:rPr lang="en-US" dirty="0">
                <a:latin typeface="Times New Roman" panose="02020603050405020304" pitchFamily="18" charset="0"/>
                <a:cs typeface="Times New Roman" panose="02020603050405020304" pitchFamily="18" charset="0"/>
              </a:rPr>
              <a:t>, T., Jennings, P., &amp; Williams, B. (2017). Evolution of emergency medical </a:t>
            </a:r>
            <a:r>
              <a:rPr lang="en-US" dirty="0" smtClean="0">
                <a:latin typeface="Times New Roman" panose="02020603050405020304" pitchFamily="18" charset="0"/>
                <a:cs typeface="Times New Roman" panose="02020603050405020304" pitchFamily="18" charset="0"/>
              </a:rPr>
              <a:t>	services </a:t>
            </a:r>
            <a:r>
              <a:rPr lang="en-US" dirty="0">
                <a:latin typeface="Times New Roman" panose="02020603050405020304" pitchFamily="18" charset="0"/>
                <a:cs typeface="Times New Roman" panose="02020603050405020304" pitchFamily="18" charset="0"/>
              </a:rPr>
              <a:t>in Saudi Arabia. </a:t>
            </a:r>
            <a:r>
              <a:rPr lang="en-US" i="1" dirty="0">
                <a:latin typeface="Times New Roman" panose="02020603050405020304" pitchFamily="18" charset="0"/>
                <a:cs typeface="Times New Roman" panose="02020603050405020304" pitchFamily="18" charset="0"/>
              </a:rPr>
              <a:t>Journal of Emergency Medicine, Trauma and Acute </a:t>
            </a:r>
            <a:r>
              <a:rPr lang="en-US" i="1" dirty="0" smtClean="0">
                <a:latin typeface="Times New Roman" panose="02020603050405020304" pitchFamily="18" charset="0"/>
                <a:cs typeface="Times New Roman" panose="02020603050405020304" pitchFamily="18" charset="0"/>
              </a:rPr>
              <a:t>	Care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2017</a:t>
            </a:r>
            <a:r>
              <a:rPr lang="en-US" dirty="0">
                <a:latin typeface="Times New Roman" panose="02020603050405020304" pitchFamily="18" charset="0"/>
                <a:cs typeface="Times New Roman" panose="02020603050405020304" pitchFamily="18" charset="0"/>
              </a:rPr>
              <a:t>(1), 4.</a:t>
            </a:r>
          </a:p>
          <a:p>
            <a:pPr marL="0" indent="0">
              <a:buNone/>
            </a:pPr>
            <a:r>
              <a:rPr lang="en-US" dirty="0">
                <a:latin typeface="Times New Roman" panose="02020603050405020304" pitchFamily="18" charset="0"/>
                <a:cs typeface="Times New Roman" panose="02020603050405020304" pitchFamily="18" charset="0"/>
              </a:rPr>
              <a:t>Azevedo, E. M., &amp; Gottlieb, D. (2017). Perfect competition in markets with adverse </a:t>
            </a:r>
            <a:r>
              <a:rPr lang="en-US" dirty="0" smtClean="0">
                <a:latin typeface="Times New Roman" panose="02020603050405020304" pitchFamily="18" charset="0"/>
                <a:cs typeface="Times New Roman" panose="02020603050405020304" pitchFamily="18" charset="0"/>
              </a:rPr>
              <a:t>	selection</a:t>
            </a:r>
            <a:r>
              <a:rPr lang="en-US"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Econometrica</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85</a:t>
            </a:r>
            <a:r>
              <a:rPr lang="en-US" dirty="0">
                <a:latin typeface="Times New Roman" panose="02020603050405020304" pitchFamily="18" charset="0"/>
                <a:cs typeface="Times New Roman" panose="02020603050405020304" pitchFamily="18" charset="0"/>
              </a:rPr>
              <a:t>(1), 67-105.</a:t>
            </a:r>
          </a:p>
          <a:p>
            <a:pPr marL="0" indent="0">
              <a:buNone/>
            </a:pPr>
            <a:r>
              <a:rPr lang="en-US" dirty="0" err="1">
                <a:latin typeface="Times New Roman" panose="02020603050405020304" pitchFamily="18" charset="0"/>
                <a:cs typeface="Times New Roman" panose="02020603050405020304" pitchFamily="18" charset="0"/>
              </a:rPr>
              <a:t>Geras’kin</a:t>
            </a:r>
            <a:r>
              <a:rPr lang="en-US" dirty="0">
                <a:latin typeface="Times New Roman" panose="02020603050405020304" pitchFamily="18" charset="0"/>
                <a:cs typeface="Times New Roman" panose="02020603050405020304" pitchFamily="18" charset="0"/>
              </a:rPr>
              <a:t>, M. I., &amp; </a:t>
            </a:r>
            <a:r>
              <a:rPr lang="en-US" dirty="0" err="1">
                <a:latin typeface="Times New Roman" panose="02020603050405020304" pitchFamily="18" charset="0"/>
                <a:cs typeface="Times New Roman" panose="02020603050405020304" pitchFamily="18" charset="0"/>
              </a:rPr>
              <a:t>Chkhartishvili</a:t>
            </a:r>
            <a:r>
              <a:rPr lang="en-US" dirty="0">
                <a:latin typeface="Times New Roman" panose="02020603050405020304" pitchFamily="18" charset="0"/>
                <a:cs typeface="Times New Roman" panose="02020603050405020304" pitchFamily="18" charset="0"/>
              </a:rPr>
              <a:t>, A. G. (2017). Structural modeling of oligopoly market </a:t>
            </a:r>
            <a:r>
              <a:rPr lang="en-US" dirty="0" smtClean="0">
                <a:latin typeface="Times New Roman" panose="02020603050405020304" pitchFamily="18" charset="0"/>
                <a:cs typeface="Times New Roman" panose="02020603050405020304" pitchFamily="18" charset="0"/>
              </a:rPr>
              <a:t>	under </a:t>
            </a:r>
            <a:r>
              <a:rPr lang="en-US" dirty="0">
                <a:latin typeface="Times New Roman" panose="02020603050405020304" pitchFamily="18" charset="0"/>
                <a:cs typeface="Times New Roman" panose="02020603050405020304" pitchFamily="18" charset="0"/>
              </a:rPr>
              <a:t>the nonlinear functions of demand and agents’ costs. </a:t>
            </a:r>
            <a:r>
              <a:rPr lang="en-US" i="1" dirty="0">
                <a:latin typeface="Times New Roman" panose="02020603050405020304" pitchFamily="18" charset="0"/>
                <a:cs typeface="Times New Roman" panose="02020603050405020304" pitchFamily="18" charset="0"/>
              </a:rPr>
              <a:t>Automation and Remote </a:t>
            </a:r>
            <a:r>
              <a:rPr lang="en-US" i="1" dirty="0" smtClean="0">
                <a:latin typeface="Times New Roman" panose="02020603050405020304" pitchFamily="18" charset="0"/>
                <a:cs typeface="Times New Roman" panose="02020603050405020304" pitchFamily="18" charset="0"/>
              </a:rPr>
              <a:t>	Control</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78</a:t>
            </a:r>
            <a:r>
              <a:rPr lang="en-US" dirty="0">
                <a:latin typeface="Times New Roman" panose="02020603050405020304" pitchFamily="18" charset="0"/>
                <a:cs typeface="Times New Roman" panose="02020603050405020304" pitchFamily="18" charset="0"/>
              </a:rPr>
              <a:t>(2), 332-348.</a:t>
            </a:r>
          </a:p>
          <a:p>
            <a:pPr marL="0" indent="0">
              <a:buNone/>
            </a:pPr>
            <a:r>
              <a:rPr lang="en-US" dirty="0" err="1">
                <a:latin typeface="Times New Roman" panose="02020603050405020304" pitchFamily="18" charset="0"/>
                <a:cs typeface="Times New Roman" panose="02020603050405020304" pitchFamily="18" charset="0"/>
              </a:rPr>
              <a:t>Roesler</a:t>
            </a:r>
            <a:r>
              <a:rPr lang="en-US" dirty="0">
                <a:latin typeface="Times New Roman" panose="02020603050405020304" pitchFamily="18" charset="0"/>
                <a:cs typeface="Times New Roman" panose="02020603050405020304" pitchFamily="18" charset="0"/>
              </a:rPr>
              <a:t>, A. K., &amp; </a:t>
            </a:r>
            <a:r>
              <a:rPr lang="en-US" dirty="0" err="1">
                <a:latin typeface="Times New Roman" panose="02020603050405020304" pitchFamily="18" charset="0"/>
                <a:cs typeface="Times New Roman" panose="02020603050405020304" pitchFamily="18" charset="0"/>
              </a:rPr>
              <a:t>Szentes</a:t>
            </a:r>
            <a:r>
              <a:rPr lang="en-US" dirty="0">
                <a:latin typeface="Times New Roman" panose="02020603050405020304" pitchFamily="18" charset="0"/>
                <a:cs typeface="Times New Roman" panose="02020603050405020304" pitchFamily="18" charset="0"/>
              </a:rPr>
              <a:t>, B. (2017). Buyer-optimal learning and monopoly </a:t>
            </a:r>
            <a:r>
              <a:rPr lang="en-US" dirty="0" smtClean="0">
                <a:latin typeface="Times New Roman" panose="02020603050405020304" pitchFamily="18" charset="0"/>
                <a:cs typeface="Times New Roman" panose="02020603050405020304" pitchFamily="18" charset="0"/>
              </a:rPr>
              <a:t>	pricing</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American Economic Review</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107</a:t>
            </a:r>
            <a:r>
              <a:rPr lang="en-US" dirty="0">
                <a:latin typeface="Times New Roman" panose="02020603050405020304" pitchFamily="18" charset="0"/>
                <a:cs typeface="Times New Roman" panose="02020603050405020304" pitchFamily="18" charset="0"/>
              </a:rPr>
              <a:t>(7), 2072-80.</a:t>
            </a:r>
          </a:p>
          <a:p>
            <a:pPr marL="0" indent="0">
              <a:buNone/>
            </a:pPr>
            <a:r>
              <a:rPr lang="en-US" dirty="0">
                <a:latin typeface="Times New Roman" panose="02020603050405020304" pitchFamily="18" charset="0"/>
                <a:cs typeface="Times New Roman" panose="02020603050405020304" pitchFamily="18" charset="0"/>
              </a:rPr>
              <a:t>Sá, N. (2015). Market structure and welfare under monopolistic competition. </a:t>
            </a:r>
            <a:r>
              <a:rPr lang="en-US" i="1" dirty="0">
                <a:latin typeface="Times New Roman" panose="02020603050405020304" pitchFamily="18" charset="0"/>
                <a:cs typeface="Times New Roman" panose="02020603050405020304" pitchFamily="18" charset="0"/>
              </a:rPr>
              <a:t>Economics </a:t>
            </a:r>
            <a:r>
              <a:rPr lang="en-US" i="1" dirty="0" smtClean="0">
                <a:latin typeface="Times New Roman" panose="02020603050405020304" pitchFamily="18" charset="0"/>
                <a:cs typeface="Times New Roman" panose="02020603050405020304" pitchFamily="18" charset="0"/>
              </a:rPr>
              <a:t>	Letters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132</a:t>
            </a:r>
            <a:r>
              <a:rPr lang="en-US" dirty="0">
                <a:latin typeface="Times New Roman" panose="02020603050405020304" pitchFamily="18" charset="0"/>
                <a:cs typeface="Times New Roman" panose="02020603050405020304" pitchFamily="18" charset="0"/>
              </a:rPr>
              <a:t>, 69-72.</a:t>
            </a:r>
          </a:p>
          <a:p>
            <a:endParaRPr lang="en-US" dirty="0"/>
          </a:p>
        </p:txBody>
      </p:sp>
    </p:spTree>
    <p:extLst>
      <p:ext uri="{BB962C8B-B14F-4D97-AF65-F5344CB8AC3E}">
        <p14:creationId xmlns:p14="http://schemas.microsoft.com/office/powerpoint/2010/main" val="249476984"/>
      </p:ext>
    </p:extLst>
  </p:cSld>
  <p:clrMapOvr>
    <a:masterClrMapping/>
  </p:clrMapOvr>
  <p:transition spd="slow">
    <p:wheel spokes="1"/>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39</TotalTime>
  <Words>1310</Words>
  <Application>Microsoft Office PowerPoint</Application>
  <PresentationFormat>Custom</PresentationFormat>
  <Paragraphs>62</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Market Structure</vt:lpstr>
      <vt:lpstr>Perfect Competition </vt:lpstr>
      <vt:lpstr>Examples in Health Service </vt:lpstr>
      <vt:lpstr>Monopolistic Competition </vt:lpstr>
      <vt:lpstr>Examples of Health Services </vt:lpstr>
      <vt:lpstr>Oligopoly Market Structure </vt:lpstr>
      <vt:lpstr>Example of Health Services </vt:lpstr>
      <vt:lpstr>Monopoly Market Structure </vt:lpstr>
      <vt:lpstr>Examples of Health Service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 Structure</dc:title>
  <dc:creator>ROBERT</dc:creator>
  <cp:lastModifiedBy>User</cp:lastModifiedBy>
  <cp:revision>8</cp:revision>
  <dcterms:created xsi:type="dcterms:W3CDTF">2020-03-17T12:09:30Z</dcterms:created>
  <dcterms:modified xsi:type="dcterms:W3CDTF">2020-03-17T13:07:27Z</dcterms:modified>
</cp:coreProperties>
</file>